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7" r:id="rId5"/>
    <p:sldId id="295" r:id="rId6"/>
    <p:sldId id="302" r:id="rId7"/>
    <p:sldId id="303" r:id="rId8"/>
    <p:sldId id="304" r:id="rId9"/>
    <p:sldId id="300" r:id="rId10"/>
    <p:sldId id="305" r:id="rId11"/>
  </p:sldIdLst>
  <p:sldSz cx="9144000" cy="5143500" type="screen16x9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1" userDrawn="1">
          <p15:clr>
            <a:srgbClr val="A4A3A4"/>
          </p15:clr>
        </p15:guide>
        <p15:guide id="2" pos="312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 s motivem 2 – zvýraznění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větlý styl 2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Střední styl 1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Styl Světlá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2" autoAdjust="0"/>
    <p:restoredTop sz="96139" autoAdjust="0"/>
  </p:normalViewPr>
  <p:slideViewPr>
    <p:cSldViewPr>
      <p:cViewPr varScale="1">
        <p:scale>
          <a:sx n="116" d="100"/>
          <a:sy n="116" d="100"/>
        </p:scale>
        <p:origin x="336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8" d="100"/>
          <a:sy n="118" d="100"/>
        </p:scale>
        <p:origin x="2028" y="84"/>
      </p:cViewPr>
      <p:guideLst>
        <p:guide orient="horz" pos="2141"/>
        <p:guide pos="312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5D9B25-08B2-4557-A6E0-D70244216587}" type="datetime1">
              <a:rPr lang="cs-CZ" smtClean="0"/>
              <a:pPr/>
              <a:t>17.01.2023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MINISTERSTVO OBRANY ČESKÉ REPUBLIKY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D1D424-78AD-4AC3-A892-95120ABA2FD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52121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698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EDA3D-B59A-4AB9-A196-E3BA44A3A338}" type="datetime1">
              <a:rPr lang="cs-CZ" smtClean="0"/>
              <a:pPr/>
              <a:t>17.01.2023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697163" y="509588"/>
            <a:ext cx="4533900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MINISTERSTVO OBRANY ČESKÉ REPUBLIKY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698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911930-E187-4F6B-B082-CE94CB364B6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3552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54110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8370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7228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1930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/>
              <a:pPr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5759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>
                <a:solidFill>
                  <a:prstClr val="black"/>
                </a:solidFill>
              </a:rPr>
              <a:pPr/>
              <a:t>6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491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altLang="cs-CZ" sz="1400" dirty="0" smtClean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911930-E187-4F6B-B082-CE94CB364B6D}" type="slidenum">
              <a:rPr lang="cs-CZ" smtClean="0">
                <a:solidFill>
                  <a:prstClr val="black"/>
                </a:solidFill>
              </a:rPr>
              <a:pPr/>
              <a:t>7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5336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7"/>
          <p:cNvGrpSpPr/>
          <p:nvPr userDrawn="1"/>
        </p:nvGrpSpPr>
        <p:grpSpPr>
          <a:xfrm>
            <a:off x="-18000" y="0"/>
            <a:ext cx="9180000" cy="5143500"/>
            <a:chOff x="-18000" y="0"/>
            <a:chExt cx="9180000" cy="5143500"/>
          </a:xfrm>
        </p:grpSpPr>
        <p:pic>
          <p:nvPicPr>
            <p:cNvPr id="6" name="Obrázek 5"/>
            <p:cNvPicPr>
              <a:picLocks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8000" y="0"/>
              <a:ext cx="9180000" cy="5143500"/>
            </a:xfrm>
            <a:prstGeom prst="rect">
              <a:avLst/>
            </a:prstGeom>
          </p:spPr>
        </p:pic>
        <p:sp>
          <p:nvSpPr>
            <p:cNvPr id="3" name="TextovéPole 2"/>
            <p:cNvSpPr txBox="1"/>
            <p:nvPr userDrawn="1"/>
          </p:nvSpPr>
          <p:spPr>
            <a:xfrm>
              <a:off x="743838" y="339502"/>
              <a:ext cx="7656328" cy="14465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cs-CZ" sz="4400" b="1" dirty="0" smtClean="0">
                  <a:solidFill>
                    <a:schemeClr val="bg1"/>
                  </a:solidFill>
                </a:rPr>
                <a:t>KRAJSKÉ VOJENSKÉ VELITELSTVÍ</a:t>
              </a:r>
              <a:br>
                <a:rPr lang="cs-CZ" sz="4400" b="1" dirty="0" smtClean="0">
                  <a:solidFill>
                    <a:schemeClr val="bg1"/>
                  </a:solidFill>
                </a:rPr>
              </a:br>
              <a:r>
                <a:rPr lang="cs-CZ" sz="4400" b="1" dirty="0" smtClean="0">
                  <a:solidFill>
                    <a:schemeClr val="bg1"/>
                  </a:solidFill>
                </a:rPr>
                <a:t>LIBEREC</a:t>
              </a:r>
              <a:endParaRPr lang="cs-CZ" sz="4400" b="1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4758" y="2571710"/>
            <a:ext cx="1554483" cy="1786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9035" y="3759883"/>
            <a:ext cx="6845932" cy="1188132"/>
          </a:xfrm>
        </p:spPr>
        <p:txBody>
          <a:bodyPr>
            <a:normAutofit/>
          </a:bodyPr>
          <a:lstStyle>
            <a:lvl1pPr algn="ctr">
              <a:defRPr sz="900" cap="none"/>
            </a:lvl1pPr>
          </a:lstStyle>
          <a:p>
            <a:r>
              <a:rPr lang="cs-CZ" dirty="0" smtClean="0"/>
              <a:t>Kontakt</a:t>
            </a:r>
            <a:endParaRPr lang="cs-CZ" dirty="0"/>
          </a:p>
        </p:txBody>
      </p:sp>
      <p:sp>
        <p:nvSpPr>
          <p:cNvPr id="5" name="TextovéPole 4"/>
          <p:cNvSpPr txBox="1"/>
          <p:nvPr userDrawn="1"/>
        </p:nvSpPr>
        <p:spPr>
          <a:xfrm>
            <a:off x="1763688" y="2571751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DĚKUJI ZA POZORNOST</a:t>
            </a:r>
            <a:endParaRPr lang="cs-CZ" sz="1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Obrázek 5" descr="otaznik-01.png"/>
          <p:cNvPicPr>
            <a:picLocks noChangeAspect="1"/>
          </p:cNvPicPr>
          <p:nvPr userDrawn="1"/>
        </p:nvPicPr>
        <p:blipFill>
          <a:blip r:embed="rId3" cstate="screen"/>
          <a:stretch>
            <a:fillRect/>
          </a:stretch>
        </p:blipFill>
        <p:spPr>
          <a:xfrm>
            <a:off x="3923929" y="1275607"/>
            <a:ext cx="1438659" cy="10789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 userDrawn="1">
            <p:ph type="ctrTitle" hasCustomPrompt="1"/>
          </p:nvPr>
        </p:nvSpPr>
        <p:spPr>
          <a:xfrm>
            <a:off x="648680" y="2787774"/>
            <a:ext cx="7846640" cy="1134126"/>
          </a:xfrm>
        </p:spPr>
        <p:txBody>
          <a:bodyPr>
            <a:normAutofit/>
          </a:bodyPr>
          <a:lstStyle>
            <a:lvl1pPr algn="ctr">
              <a:defRPr sz="2100" baseline="0">
                <a:solidFill>
                  <a:schemeClr val="bg1"/>
                </a:solidFill>
                <a:effectLst/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</a:t>
            </a:r>
            <a:br>
              <a:rPr lang="cs-CZ" dirty="0" smtClean="0"/>
            </a:br>
            <a:r>
              <a:rPr lang="cs-CZ" dirty="0" smtClean="0"/>
              <a:t>PREZENTACE</a:t>
            </a:r>
            <a:endParaRPr lang="cs-CZ" dirty="0"/>
          </a:p>
        </p:txBody>
      </p:sp>
      <p:sp>
        <p:nvSpPr>
          <p:cNvPr id="12" name="Zástupný symbol pro text 1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39723" y="4407712"/>
            <a:ext cx="7848600" cy="270272"/>
          </a:xfrm>
        </p:spPr>
        <p:txBody>
          <a:bodyPr>
            <a:normAutofit/>
          </a:bodyPr>
          <a:lstStyle>
            <a:lvl1pPr algn="ctr">
              <a:buNone/>
              <a:defRPr sz="900" b="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dirty="0" smtClean="0"/>
              <a:t>funkce</a:t>
            </a:r>
            <a:endParaRPr lang="cs-CZ" dirty="0"/>
          </a:p>
        </p:txBody>
      </p:sp>
      <p:sp>
        <p:nvSpPr>
          <p:cNvPr id="15" name="Zástupný symbol pro text 11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39723" y="4171797"/>
            <a:ext cx="7848600" cy="270272"/>
          </a:xfrm>
        </p:spPr>
        <p:txBody>
          <a:bodyPr>
            <a:normAutofit/>
          </a:bodyPr>
          <a:lstStyle>
            <a:lvl1pPr algn="ctr">
              <a:buNone/>
              <a:defRPr sz="12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cs-CZ" dirty="0" smtClean="0"/>
              <a:t>jméno</a:t>
            </a:r>
            <a:endParaRPr lang="cs-CZ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934" y="1199964"/>
            <a:ext cx="1124132" cy="12922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 cap="all" baseline="0"/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83619"/>
            <a:ext cx="4038600" cy="32110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83619"/>
            <a:ext cx="4038600" cy="3211004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>
            <a:normAutofit/>
          </a:bodyPr>
          <a:lstStyle>
            <a:lvl1pPr marL="0" indent="0">
              <a:buNone/>
              <a:defRPr sz="16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6974904" y="4677984"/>
            <a:ext cx="2133600" cy="273844"/>
          </a:xfrm>
        </p:spPr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2400"/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3575051" y="1383619"/>
            <a:ext cx="5111751" cy="321100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9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383619"/>
            <a:ext cx="3008313" cy="3211004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1113588"/>
            <a:ext cx="5486400" cy="28623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000" y="0"/>
            <a:ext cx="9180000" cy="51435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 userDrawn="1">
            <p:ph type="title"/>
          </p:nvPr>
        </p:nvSpPr>
        <p:spPr>
          <a:xfrm>
            <a:off x="457200" y="141480"/>
            <a:ext cx="7067128" cy="810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 userDrawn="1">
            <p:ph type="body" idx="1"/>
          </p:nvPr>
        </p:nvSpPr>
        <p:spPr>
          <a:xfrm>
            <a:off x="457200" y="1383619"/>
            <a:ext cx="8229600" cy="3211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 userDrawn="1">
            <p:ph type="sldNum" sz="quarter" idx="4"/>
          </p:nvPr>
        </p:nvSpPr>
        <p:spPr>
          <a:xfrm>
            <a:off x="8244408" y="4803998"/>
            <a:ext cx="648072" cy="2114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75A1ABE-43A1-4463-8DEC-95F9CF14EFAB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TextovéPole 6"/>
          <p:cNvSpPr txBox="1"/>
          <p:nvPr userDrawn="1"/>
        </p:nvSpPr>
        <p:spPr>
          <a:xfrm>
            <a:off x="349200" y="4840003"/>
            <a:ext cx="6192688" cy="17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540" b="1" baseline="0" dirty="0" smtClean="0">
                <a:solidFill>
                  <a:schemeClr val="tx1"/>
                </a:solidFill>
                <a:latin typeface="Arial Narrow" pitchFamily="34" charset="0"/>
                <a:cs typeface="Arial" pitchFamily="34" charset="0"/>
              </a:rPr>
              <a:t>KRAJSKÉ VOJENSKÉ VELITELSTVÍ LIBEREC</a:t>
            </a:r>
            <a:endParaRPr lang="cs-CZ" sz="540" b="1" baseline="0" dirty="0">
              <a:solidFill>
                <a:schemeClr val="tx1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567" y="424785"/>
            <a:ext cx="713233" cy="819914"/>
          </a:xfrm>
          <a:prstGeom prst="rect">
            <a:avLst/>
          </a:prstGeom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2" r:id="rId4"/>
    <p:sldLayoutId id="2147483653" r:id="rId5"/>
    <p:sldLayoutId id="2147483654" r:id="rId6"/>
    <p:sldLayoutId id="2147483661" r:id="rId7"/>
    <p:sldLayoutId id="2147483656" r:id="rId8"/>
    <p:sldLayoutId id="2147483657" r:id="rId9"/>
    <p:sldLayoutId id="2147483662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spcBef>
          <a:spcPct val="0"/>
        </a:spcBef>
        <a:buNone/>
        <a:defRPr sz="2400" b="1" kern="1200" cap="all" baseline="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243000" algn="l" defTabSz="6858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400" b="0" kern="1200">
          <a:solidFill>
            <a:schemeClr val="tx2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•"/>
        <a:defRPr sz="2100" kern="1200" baseline="0">
          <a:solidFill>
            <a:schemeClr val="accent1">
              <a:lumMod val="75000"/>
            </a:schemeClr>
          </a:solidFill>
          <a:latin typeface="Arial" pitchFamily="34" charset="0"/>
          <a:ea typeface="+mn-ea"/>
          <a:cs typeface="Arial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SzPct val="88000"/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SzPct val="74000"/>
        <a:buFont typeface="Arial" pitchFamily="34" charset="0"/>
        <a:buChar char="–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Clr>
          <a:schemeClr val="tx2">
            <a:lumMod val="75000"/>
          </a:schemeClr>
        </a:buClr>
        <a:buFont typeface="Arial" pitchFamily="34" charset="0"/>
        <a:buChar char="»"/>
        <a:defRPr sz="15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vv-liberec.army.cz/pokos-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vv-liberec.army.cz/pokos-0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racl@army.cz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POKOS 2023</a:t>
            </a: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KRAJSKÉ VOJENSKÉ </a:t>
            </a: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VELITELSTVÍ LIBEREC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cs-CZ" dirty="0" smtClean="0"/>
              <a:t>Důstojník POKOS, Tiskový a informační důstojník KVV Liberec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kpt. Ing. Lukáš Rác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418117" y="1131590"/>
            <a:ext cx="8712968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Školení učitelů</a:t>
            </a:r>
            <a:endParaRPr lang="cs-CZ" altLang="cs-CZ" sz="1400" dirty="0" smtClean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endParaRPr lang="cs-CZ" altLang="cs-CZ" sz="1400" dirty="0" smtClean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	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učitelé</a:t>
            </a: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stupeň ZŠ, SŠ a 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budoucí pedagogové, metodici prevence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	</a:t>
            </a:r>
            <a:r>
              <a:rPr 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akreditované školení prováděné lektory POKOS KVV Liberec – na závěr Osvědčení</a:t>
            </a:r>
            <a:endParaRPr lang="cs-CZ" sz="1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Termíny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	15. 3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- Liberec, 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5. 4., 27. 9., 11.10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., 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15.11. – lze po dohodě měnit přidáním nového termínu 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(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nutno se přihlásit s předstihem)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 a doba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	na školách, na ORP, na KVV Liberec - dle domluvy, není stanoven </a:t>
            </a:r>
            <a:r>
              <a:rPr lang="cs-CZ" altLang="cs-CZ" sz="14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max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 min počet 			účastníků</a:t>
            </a:r>
          </a:p>
          <a:p>
            <a:pPr marL="285750" lvl="1" indent="-285750">
              <a:spcBef>
                <a:spcPts val="600"/>
              </a:spcBef>
              <a:buFontTx/>
              <a:buChar char="-"/>
              <a:defRPr/>
            </a:pP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Cíl</a:t>
            </a:r>
            <a:r>
              <a:rPr lang="cs-CZ" altLang="cs-CZ" sz="1400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 		navýšení počtu proškolených </a:t>
            </a: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pedagogů</a:t>
            </a:r>
            <a:r>
              <a:rPr lang="cs-CZ" sz="1400" dirty="0"/>
              <a:t/>
            </a:r>
            <a:br>
              <a:rPr lang="cs-CZ" sz="1400" dirty="0"/>
            </a:br>
            <a:endParaRPr lang="cs-CZ" sz="1400" dirty="0" smtClean="0"/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Informace o </a:t>
            </a: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školení jsou k dispozici na 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stránkách 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Krajského </a:t>
            </a:r>
            <a:r>
              <a:rPr lang="cs-CZ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vojenského velitelství 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Liberec, </a:t>
            </a:r>
            <a:r>
              <a:rPr lang="cs-CZ" sz="14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kvv-liberec.army.cz/pokos-0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35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Branný </a:t>
            </a: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závod – Ještědská hlídka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2. stupeň ZŠ,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víceletých gymnázií, kategorie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I. (6.-7. třída), kategorie II. (8.–9. třída),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SŠ – Gymnázia 2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. – 3. ročník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vědomostní test, zdravotnická příprava, tělesná příprava (vybrané disciplíny),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opografie 			(zeměpis), střelba, hod na cíl a další,  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oblastní kola na jednotlivých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školách - březen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až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květen </a:t>
            </a:r>
          </a:p>
          <a:p>
            <a:pPr marL="1371600" lvl="4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vojáci KVV Liberec (dle dohody)</a:t>
            </a:r>
          </a:p>
          <a:p>
            <a:pPr marL="1828800" lvl="5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finále –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14. 6. 2023 – SEMILY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Podklady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	propozice – budou zaslány na školy po přihlášení do soutěže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Přihlášky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	do 28. února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2023, formulář na </a:t>
            </a:r>
            <a:r>
              <a:rPr lang="cs-CZ" sz="1400" u="sng" dirty="0">
                <a:hlinkClick r:id="rId3"/>
              </a:rPr>
              <a:t>kvv-liberec.army.cz/</a:t>
            </a:r>
            <a:r>
              <a:rPr lang="cs-CZ" sz="1400" u="sng" dirty="0" err="1">
                <a:hlinkClick r:id="rId3"/>
              </a:rPr>
              <a:t>branne-vedomostni-zavod</a:t>
            </a:r>
            <a:endParaRPr lang="cs-CZ" sz="1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1828800" lvl="5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zaslat na racl@army.cz</a:t>
            </a: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63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358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</a:t>
            </a:r>
          </a:p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Projektové dny/akce na školách </a:t>
            </a: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	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2. stupeň ZŠ, pro SŠ (další dle dohody)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Obsah: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základní otázky POKOS, ČR a AČR, zdravotnická příprava – 1. pomoc, </a:t>
            </a:r>
          </a:p>
          <a:p>
            <a:pPr marL="1828800" lvl="5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vybrané vojenské disciplíny z tělesné přípravy, zahraniční operace, ukázka vybrané výstroje, techniky a výzbroje 	</a:t>
            </a: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dle dohody a požadavků škol, lze začlenit do tělesné přípravy, občanské nauky atd., 			časové rozpětí dle dohody a požadavku, může probíhat zároveň školení pedagogů</a:t>
            </a:r>
          </a:p>
          <a:p>
            <a:pPr marL="1371600" lvl="4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v 1. </a:t>
            </a:r>
            <a:r>
              <a:rPr lang="cs-CZ" sz="14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pol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2023 již 14 žádostí – při novém požadavku bude zařazeno na 2. </a:t>
            </a:r>
            <a:r>
              <a:rPr lang="cs-CZ" sz="14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pol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2023 nebo 1. </a:t>
            </a:r>
            <a:r>
              <a:rPr lang="cs-CZ" sz="14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pol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	2024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48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712968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</a:t>
            </a:r>
          </a:p>
          <a:p>
            <a:pPr marL="0" lvl="1" indent="-360000" algn="just">
              <a:spcBef>
                <a:spcPts val="600"/>
              </a:spcBef>
              <a:defRPr/>
            </a:pPr>
            <a:endParaRPr lang="cs-CZ" altLang="cs-CZ" sz="14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 kůži vojáka pro učitele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ZŠ, SŠ a budoucí pedagogy – říjen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2023 (předpoklad 5. – 7. 10. 2023)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Určení: </a:t>
            </a: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pro učitele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stupeň ZŠ,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SŠ a budoucí pedagogy, max. 30 osob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Obsah</a:t>
            </a: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:	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školení POKOS, vojenské dovednosti (TOPOGRAFIE, PŘESUN, PŘEŽITÍ, STŘELBY, 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1. POMOC)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Termín: 	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předpokládaný termín říjen 2023, rozsah 3 dny</a:t>
            </a:r>
          </a:p>
          <a:p>
            <a:pPr marL="285750" lvl="1" indent="-285750" algn="just">
              <a:spcBef>
                <a:spcPts val="600"/>
              </a:spcBef>
              <a:buFontTx/>
              <a:buChar char="-"/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Místo: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	Liberec, PC CHV Tisá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	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059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>
                <a:solidFill>
                  <a:prstClr val="black"/>
                </a:solidFill>
              </a:rPr>
              <a:pPr/>
              <a:t>6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64096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 - 2023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Dny IZS, Dětský den ve </a:t>
            </a:r>
            <a:r>
              <a:rPr lang="cs-CZ" sz="1400" dirty="0" err="1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Vesci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 další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Možná účast na jiných akcích ORP, škol - dle vyžádání a dohody, přednášky, besedy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Prezentace AČR na dětských táborech (požadavek na KVV Liberec)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14. 6. 2023 – Semily – akce k 30. výročí AČR – Den AČR v LB kraji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alt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Soutěž</a:t>
            </a:r>
            <a:endParaRPr lang="cs-CZ" altLang="cs-CZ" sz="1400" b="1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285750" lvl="1" indent="-28575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r>
              <a:rPr lang="cs-CZ" altLang="cs-CZ" sz="1400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2. polovina 2023 bude vyhlášena online soutěž pro žáky ZŠ a SŠ</a:t>
            </a: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01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Nadpis 23"/>
          <p:cNvSpPr>
            <a:spLocks noGrp="1"/>
          </p:cNvSpPr>
          <p:nvPr>
            <p:ph type="title"/>
          </p:nvPr>
        </p:nvSpPr>
        <p:spPr>
          <a:xfrm>
            <a:off x="457200" y="141480"/>
            <a:ext cx="8686800" cy="810090"/>
          </a:xfrm>
        </p:spPr>
        <p:txBody>
          <a:bodyPr>
            <a:normAutofit/>
          </a:bodyPr>
          <a:lstStyle/>
          <a:p>
            <a:r>
              <a:rPr lang="cs-CZ" sz="2000" dirty="0" smtClean="0"/>
              <a:t>KRAJSKÉ VOJENSKÉ VELITELSTVÍ </a:t>
            </a:r>
            <a:r>
              <a:rPr lang="cs-CZ" sz="2000" dirty="0" err="1" smtClean="0"/>
              <a:t>LIBeREC</a:t>
            </a:r>
            <a:r>
              <a:rPr lang="cs-CZ" altLang="cs-CZ" sz="2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	</a:t>
            </a:r>
            <a:r>
              <a:rPr lang="cs-CZ" altLang="cs-CZ" sz="2000" dirty="0" smtClean="0">
                <a:ea typeface="Tahoma" panose="020B0604030504040204" pitchFamily="34" charset="0"/>
              </a:rPr>
              <a:t> </a:t>
            </a:r>
            <a:r>
              <a:rPr lang="cs-CZ" altLang="cs-CZ" sz="2000" dirty="0"/>
              <a:t>Příprava Občanů k Obraně Státu</a:t>
            </a:r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A1ABE-43A1-4463-8DEC-95F9CF14EFAB}" type="slidenum">
              <a:rPr lang="cs-CZ" smtClean="0">
                <a:solidFill>
                  <a:prstClr val="black"/>
                </a:solidFill>
              </a:rPr>
              <a:pPr/>
              <a:t>7</a:t>
            </a:fld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95536" y="1203598"/>
            <a:ext cx="864096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-360000" algn="just">
              <a:spcBef>
                <a:spcPts val="600"/>
              </a:spcBef>
              <a:defRPr/>
            </a:pP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Příprava </a:t>
            </a:r>
            <a:r>
              <a:rPr lang="cs-CZ" altLang="cs-CZ" sz="1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občanů k obraně státu (</a:t>
            </a:r>
            <a:r>
              <a:rPr lang="cs-CZ" altLang="cs-CZ" sz="1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POKOS) - 2023</a:t>
            </a: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sz="1400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Kontakt: </a:t>
            </a:r>
          </a:p>
          <a:p>
            <a:pPr marL="0" lvl="1" algn="just">
              <a:spcBef>
                <a:spcPts val="600"/>
              </a:spcBef>
              <a:defRPr/>
            </a:pPr>
            <a:endParaRPr lang="cs-CZ" sz="1400" b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kapitán. Ing. Lukáš Rác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Důstojník POKOS, Tiskový a informační důstojník KVV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Krajské vojenské velitelství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Na Zápraží 4, 461 24 Liberec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973 262 209, </a:t>
            </a:r>
            <a:r>
              <a:rPr lang="cs-CZ" sz="14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606 720 </a:t>
            </a: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377, 608 735 367 </a:t>
            </a: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  <a:hlinkClick r:id="rId3"/>
              </a:rPr>
              <a:t>racl@army.cz</a:t>
            </a:r>
            <a:endParaRPr lang="cs-CZ" sz="1400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algn="just">
              <a:spcBef>
                <a:spcPts val="600"/>
              </a:spcBef>
              <a:defRPr/>
            </a:pPr>
            <a:r>
              <a:rPr lang="cs-CZ" sz="1400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kvv-liberec.army.cz</a:t>
            </a:r>
          </a:p>
          <a:p>
            <a:pPr marL="0" lvl="1" algn="just">
              <a:spcBef>
                <a:spcPts val="600"/>
              </a:spcBef>
              <a:defRPr/>
            </a:pPr>
            <a:endParaRPr lang="cs-CZ" sz="1400" b="1" dirty="0" smtClean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 marL="0" lvl="1" indent="-360000" algn="just">
              <a:spcBef>
                <a:spcPts val="600"/>
              </a:spcBef>
              <a:buFont typeface="Wingdings" panose="05000000000000000000" pitchFamily="2" charset="2"/>
              <a:buChar char="§"/>
              <a:defRPr/>
            </a:pPr>
            <a:endParaRPr lang="cs-CZ" altLang="cs-CZ" sz="1400" dirty="0">
              <a:solidFill>
                <a:prstClr val="black"/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05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_Ministerstva_obrany_CR_template_FINAL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57F3F3C2493142ADF0CC43C8BF8E47" ma:contentTypeVersion="1" ma:contentTypeDescription="Vytvoří nový dokument" ma:contentTypeScope="" ma:versionID="b1af2473bfb4c521776ecdef0ba2bf2c">
  <xsd:schema xmlns:xsd="http://www.w3.org/2001/XMLSchema" xmlns:xs="http://www.w3.org/2001/XMLSchema" xmlns:p="http://schemas.microsoft.com/office/2006/metadata/properties" xmlns:ns2="72501615-39c9-4b12-9b17-f873d8c34033" targetNamespace="http://schemas.microsoft.com/office/2006/metadata/properties" ma:root="true" ma:fieldsID="6014178a879ea73d547bb545eaa83116" ns2:_="">
    <xsd:import namespace="72501615-39c9-4b12-9b17-f873d8c34033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501615-39c9-4b12-9b17-f873d8c3403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47243D4-3195-44C4-8C00-55453DE9078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C8BEA7-A71E-4219-9B64-DA5DC499ED94}">
  <ds:schemaRefs>
    <ds:schemaRef ds:uri="http://purl.org/dc/dcmitype/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72501615-39c9-4b12-9b17-f873d8c34033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DA8D13-DF3F-4850-ACCD-D9087F3A9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501615-39c9-4b12-9b17-f873d8c3403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776</Words>
  <Application>Microsoft Office PowerPoint</Application>
  <PresentationFormat>Předvádění na obrazovce (16:9)</PresentationFormat>
  <Paragraphs>86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Arial Narrow</vt:lpstr>
      <vt:lpstr>Calibri</vt:lpstr>
      <vt:lpstr>Tahoma</vt:lpstr>
      <vt:lpstr>Times New Roman</vt:lpstr>
      <vt:lpstr>Wingdings</vt:lpstr>
      <vt:lpstr>Prezentace_Ministerstva_obrany_CR_template_FINAL</vt:lpstr>
      <vt:lpstr>POKOS 2023 KRAJSKÉ VOJENSKÉ VELITELSTVÍ LIBEREC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  <vt:lpstr>KRAJSKÉ VOJENSKÉ VELITELSTVÍ LIBeREC         Příprava Občanů k Obraně Státu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2020-11-30T09:44:06Z</dcterms:created>
  <dcterms:modified xsi:type="dcterms:W3CDTF">2023-01-17T10:48:32Z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0x0101005B57F3F3C2493142ADF0CC43C8BF8E47</vt:lpwstr>
  </property>
</Properties>
</file>